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726" r:id="rId1"/>
  </p:sldMasterIdLst>
  <p:notesMasterIdLst>
    <p:notesMasterId r:id="rId30"/>
  </p:notesMasterIdLst>
  <p:sldIdLst>
    <p:sldId id="256" r:id="rId2"/>
    <p:sldId id="402" r:id="rId3"/>
    <p:sldId id="401" r:id="rId4"/>
    <p:sldId id="403" r:id="rId5"/>
    <p:sldId id="409" r:id="rId6"/>
    <p:sldId id="410" r:id="rId7"/>
    <p:sldId id="411" r:id="rId8"/>
    <p:sldId id="412" r:id="rId9"/>
    <p:sldId id="414" r:id="rId10"/>
    <p:sldId id="413" r:id="rId11"/>
    <p:sldId id="415" r:id="rId12"/>
    <p:sldId id="416" r:id="rId13"/>
    <p:sldId id="418" r:id="rId14"/>
    <p:sldId id="417" r:id="rId15"/>
    <p:sldId id="378" r:id="rId16"/>
    <p:sldId id="400" r:id="rId17"/>
    <p:sldId id="404" r:id="rId18"/>
    <p:sldId id="422" r:id="rId19"/>
    <p:sldId id="423" r:id="rId20"/>
    <p:sldId id="419" r:id="rId21"/>
    <p:sldId id="405" r:id="rId22"/>
    <p:sldId id="406" r:id="rId23"/>
    <p:sldId id="420" r:id="rId24"/>
    <p:sldId id="407" r:id="rId25"/>
    <p:sldId id="408" r:id="rId26"/>
    <p:sldId id="421" r:id="rId27"/>
    <p:sldId id="399" r:id="rId28"/>
    <p:sldId id="261" r:id="rId2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3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9" autoAdjust="0"/>
    <p:restoredTop sz="94533" autoAdjust="0"/>
  </p:normalViewPr>
  <p:slideViewPr>
    <p:cSldViewPr snapToGrid="0" snapToObjects="1">
      <p:cViewPr varScale="1">
        <p:scale>
          <a:sx n="114" d="100"/>
          <a:sy n="114" d="100"/>
        </p:scale>
        <p:origin x="534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DD5478-E499-044E-8206-48B60B1F3184}" type="datetime1">
              <a:rPr lang="en-KR"/>
              <a:pPr lvl="0">
                <a:defRPr/>
              </a:pPr>
              <a:t>04/29/2024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FECEFA-5F48-2A46-B503-C081AE55B4DE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2108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3107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33896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55320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3384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588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33812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236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2583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6334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5511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2582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7496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8046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3780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103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4132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7149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7947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623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9661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19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83563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269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691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2973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E8C3-F44A-9540-A353-01536ECBE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B3E51-6859-614C-BDF3-9122C37CB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70F9-A4D6-CA46-B566-201A382B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7495C79-B9A1-8E46-A597-10D49AF29146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60403-F56A-334A-8D7E-5FFE4C0B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9CF8-AC99-3143-BA03-CEB7AEF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7519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5E67-14CE-7A49-A357-11CD6E60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8A243-385A-5248-B622-57AF3C618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67C4-FDA5-6840-A2CE-D392F7F6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84A584E-33E8-5142-89D4-ED2B7B74AB44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B732-1479-0341-91F6-B73A852B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E824-A9AA-BE4F-BE08-A4F3E501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327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EA913-99B7-F74A-B2C5-079655307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29A29-48C9-AA43-9A0D-AF6A602BB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498F9-941B-2B46-B9A5-B7FD2A76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B3466A6-D303-6947-B95C-528127B0C9A2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2306-ED99-FD4A-9477-58DF8BEF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A7352-F011-2F43-B9E8-1316AF98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961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3DD8-CB25-BB44-8889-3799BEED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365128"/>
            <a:ext cx="11248428" cy="701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D083-3B10-4846-8F06-F6DA26B7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416772"/>
            <a:ext cx="1124842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D99A4-C9B9-314F-B637-A1F7F16D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9903F-BE0F-C44C-8959-7250993C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FA6CFFC-FD47-EF41-8393-FD8C52B756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1089890"/>
            <a:ext cx="11252200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2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0060-88DD-1F4A-A1D9-83732F04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42F28-01C7-E347-A255-CEC33C871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A371F-5AE6-4B4E-9FF3-80C09CD8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3CD01B1-73ED-5D4C-8C8E-05C719D0120E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440BD-AF9D-B84B-96D2-91BF84D0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42025-B7D8-6142-8D8D-67BF28B9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3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4A78-8BCD-8240-AEC4-60F4725A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EB15-46B4-6949-B7DD-EE2D16C76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AB35F-BE27-3441-9FA6-3032A5B5A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2B369-5DE0-AC4C-8F9C-49308C77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6C61C16-756E-D547-802A-F77D10C778F1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5B784-D5B6-D540-BE8C-DB8E8F3A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AB3AE-ED68-8541-96BF-282787E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911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3FCC-DB1C-F44D-B3BE-7C2622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082F1-BECD-B340-A59D-F0657EE99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C6603-75F1-B84D-91B5-AC0C513C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EF3EC-93A7-394F-BADD-6B64D3798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693B0-16EA-5D4D-A05F-D5E2B136D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78FC0-A38E-4045-9C73-0A6FA18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765CFD9-343B-A049-8940-5386D5C56461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5AABB-A47B-084E-8995-1F8B8EC3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3987AD-A049-9647-8B2E-57D3B004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92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C55D-75C6-A848-969C-11A420E9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7954E-8E59-7843-B7D6-93E6F063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BB36647-691B-874B-A6B9-29891125B7AE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FE97D-3D7D-844E-98AC-D950C7D3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EF4A0-FF7C-B641-A8E0-672D0310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9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E64A4-38DC-8849-BC7F-F2D38181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DCAF340-C554-3742-9B38-F4E7347550CE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07DB2-EEB3-9F41-920C-B93AD610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F9B8-28B8-1641-A757-8B83337B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250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4B81-700E-4444-9818-D167D48A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6BAE-831A-8645-AE4B-356B300E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7B885-6F4D-2E45-AEEB-109AD958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1BC9E-3BDA-9E4E-A029-E74B4141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528142E-EAA9-E640-98D2-B9AF5F3B5BE6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B0194-5656-0A45-9E72-C4F0B64A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27E65-FE48-A345-8B62-D29EC1CD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46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7731-A320-DB47-8946-3725B49D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F79BB-CF6E-A544-8E8D-384F8B337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CDDF7-FA13-E946-B987-AE9046430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3EC5-5077-A94D-BE9C-786BF656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52BB261-CC19-D142-872B-052E063BAD35}" type="datetime1">
              <a:rPr lang="ko-KR" altLang="en-US" smtClean="0"/>
              <a:t>2024-04-29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585EE-352F-C349-867A-F245993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E9F06-E150-114D-9A59-CCCBCEF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87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930ED-481E-4E4B-BE72-FE7C0855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08EAB-3536-B44E-B549-0F897F4B5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272" y="1825625"/>
            <a:ext cx="103975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EFAE-58D1-B24A-A4A9-B2AF2BD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1D91-E513-0B49-92B2-47EE8B3DF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5B6892AF-0167-8348-B899-1366EF830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31720" t="37530" r="29200" b="33613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9C2B2C-91CD-E142-B35D-E2E56B4D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fld>
            <a:endParaRPr lang="en-KR" sz="1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AAA2E-604D-FA4A-B6E0-A38BA5DA262C}"/>
              </a:ext>
            </a:extLst>
          </p:cNvPr>
          <p:cNvGrpSpPr/>
          <p:nvPr/>
        </p:nvGrpSpPr>
        <p:grpSpPr>
          <a:xfrm>
            <a:off x="846310" y="1621972"/>
            <a:ext cx="10712611" cy="3619400"/>
            <a:chOff x="804283" y="3990838"/>
            <a:chExt cx="10712611" cy="2107683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260D9F4-53D9-C546-ABD0-6B2DB971826C}"/>
                </a:ext>
              </a:extLst>
            </p:cNvPr>
            <p:cNvCxnSpPr>
              <a:cxnSpLocks/>
            </p:cNvCxnSpPr>
            <p:nvPr/>
          </p:nvCxnSpPr>
          <p:spPr>
            <a:xfrm>
              <a:off x="804283" y="4397276"/>
              <a:ext cx="10527398" cy="0"/>
            </a:xfrm>
            <a:prstGeom prst="line">
              <a:avLst/>
            </a:prstGeom>
            <a:ln w="38100">
              <a:solidFill>
                <a:srgbClr val="A03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51BC7-14CF-6F48-BF75-BE8B8B9881A5}"/>
                </a:ext>
              </a:extLst>
            </p:cNvPr>
            <p:cNvSpPr txBox="1"/>
            <p:nvPr/>
          </p:nvSpPr>
          <p:spPr>
            <a:xfrm>
              <a:off x="804283" y="3990838"/>
              <a:ext cx="10712611" cy="41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4000" b="1" dirty="0" err="1"/>
                <a:t>VMamba</a:t>
              </a:r>
              <a:r>
                <a:rPr kumimoji="1" lang="en-US" altLang="ko-Kore-KR" sz="4000" b="1" dirty="0"/>
                <a:t>: Visual</a:t>
              </a:r>
              <a:r>
                <a:rPr kumimoji="1" lang="ko-KR" altLang="en-US" sz="4000" b="1" dirty="0"/>
                <a:t> </a:t>
              </a:r>
              <a:r>
                <a:rPr kumimoji="1" lang="en-US" altLang="ko-KR" sz="4000" b="1" dirty="0"/>
                <a:t>State</a:t>
              </a:r>
              <a:r>
                <a:rPr kumimoji="1" lang="ko-KR" altLang="en-US" sz="4000" b="1" dirty="0"/>
                <a:t> </a:t>
              </a:r>
              <a:r>
                <a:rPr kumimoji="1" lang="en-US" altLang="ko-KR" sz="4000" b="1" dirty="0"/>
                <a:t>Space</a:t>
              </a:r>
              <a:r>
                <a:rPr kumimoji="1" lang="ko-KR" altLang="en-US" sz="4000" b="1" dirty="0"/>
                <a:t> </a:t>
              </a:r>
              <a:r>
                <a:rPr kumimoji="1" lang="en-US" altLang="ko-KR" sz="4000" b="1" dirty="0"/>
                <a:t>Model</a:t>
              </a:r>
              <a:endParaRPr kumimoji="1" lang="en-US" altLang="ko-Kore-KR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4DF41C-9AF5-F84C-A87A-7342F34147CA}"/>
                </a:ext>
              </a:extLst>
            </p:cNvPr>
            <p:cNvSpPr txBox="1"/>
            <p:nvPr/>
          </p:nvSpPr>
          <p:spPr>
            <a:xfrm>
              <a:off x="8765016" y="4962899"/>
              <a:ext cx="2566665" cy="1135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sz="2000" b="1" dirty="0"/>
                <a:t>문학준</a:t>
              </a:r>
              <a:endParaRPr kumimoji="1" lang="en-US" altLang="ko-KR" sz="2000" b="1" dirty="0"/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dirty="0"/>
                <a:t>gloriel621@g.skku.edu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b="1" dirty="0"/>
                <a:t>TNT Vision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dirty="0"/>
                <a:t>2024/4/30</a:t>
              </a:r>
              <a:endParaRPr kumimoji="1" lang="en-US" altLang="ko-Kore-KR" sz="2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37DC17-D6DE-CC44-A672-B93F588DF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571" y="1253330"/>
                <a:ext cx="11309015" cy="4635741"/>
              </a:xfrm>
            </p:spPr>
            <p:txBody>
              <a:bodyPr>
                <a:normAutofit/>
              </a:bodyPr>
              <a:lstStyle/>
              <a:p>
                <a:pPr marL="317500" indent="-317500">
                  <a:lnSpc>
                    <a:spcPct val="150000"/>
                  </a:lnSpc>
                </a:pPr>
                <a:r>
                  <a:rPr kumimoji="1" lang="en-US" altLang="ko-Kore-KR" sz="2400" dirty="0"/>
                  <a:t>Mamba(S6)</a:t>
                </a:r>
              </a:p>
              <a:p>
                <a:pPr marL="342900" lvl="1" indent="0">
                  <a:lnSpc>
                    <a:spcPct val="150000"/>
                  </a:lnSpc>
                  <a:buNone/>
                </a:pPr>
                <a:r>
                  <a:rPr kumimoji="1" lang="en-US" altLang="ko-Kore-KR" dirty="0"/>
                  <a:t>b.   Selective Scan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ko-KR" altLang="en-US" dirty="0"/>
                  <a:t>입력에 따라 </a:t>
                </a:r>
                <a:r>
                  <a:rPr kumimoji="1" lang="en-US" altLang="ko-KR" dirty="0"/>
                  <a:t>B, C,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가 달라지기 때문에</a:t>
                </a:r>
                <a:r>
                  <a:rPr kumimoji="1" lang="en-US" altLang="ko-KR" dirty="0"/>
                  <a:t>, Kernel</a:t>
                </a:r>
                <a:r>
                  <a:rPr kumimoji="1" lang="ko-KR" altLang="en-US" dirty="0"/>
                  <a:t>을 미리 계산해 둘 수 없다</a:t>
                </a:r>
                <a:r>
                  <a:rPr kumimoji="1" lang="en-US" altLang="ko-KR" dirty="0"/>
                  <a:t>. (Convolution </a:t>
                </a:r>
                <a:r>
                  <a:rPr kumimoji="1" lang="ko-KR" altLang="en-US" dirty="0"/>
                  <a:t>사용 불가</a:t>
                </a:r>
                <a:r>
                  <a:rPr kumimoji="1"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en-US" altLang="ko-Kore-KR" dirty="0"/>
                  <a:t>Parallel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Associative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Scan, </a:t>
                </a:r>
                <a:r>
                  <a:rPr kumimoji="1" lang="en-US" altLang="ko-Kore-KR" dirty="0"/>
                  <a:t>Kernel Fusion, </a:t>
                </a:r>
                <a:r>
                  <a:rPr kumimoji="1" lang="en-US" altLang="ko-Kore-KR" dirty="0" err="1"/>
                  <a:t>Recomputation</a:t>
                </a:r>
                <a:r>
                  <a:rPr kumimoji="1" lang="ko-KR" altLang="en-US" dirty="0"/>
                  <a:t>을 사용하여 해당 단점을 극복</a:t>
                </a:r>
                <a:r>
                  <a:rPr kumimoji="1" lang="en-US" altLang="ko-KR" dirty="0"/>
                  <a:t>.</a:t>
                </a:r>
                <a:endParaRPr kumimoji="1" lang="en-US" altLang="ko-Kore-KR" sz="21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37DC17-D6DE-CC44-A672-B93F588DF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571" y="1253330"/>
                <a:ext cx="11309015" cy="4635741"/>
              </a:xfrm>
              <a:blipFill>
                <a:blip r:embed="rId3"/>
                <a:stretch>
                  <a:fillRect l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</p:spTree>
    <p:extLst>
      <p:ext uri="{BB962C8B-B14F-4D97-AF65-F5344CB8AC3E}">
        <p14:creationId xmlns:p14="http://schemas.microsoft.com/office/powerpoint/2010/main" val="103264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1" y="1253330"/>
            <a:ext cx="11309015" cy="4635741"/>
          </a:xfrm>
        </p:spPr>
        <p:txBody>
          <a:bodyPr>
            <a:normAutofit/>
          </a:bodyPr>
          <a:lstStyle/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/>
              <a:t>Mamba(S6)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ore-KR" sz="2100" dirty="0"/>
              <a:t>Parallel Associative Scan</a:t>
            </a:r>
            <a:br>
              <a:rPr kumimoji="1" lang="en-US" altLang="ko-Kore-KR" dirty="0"/>
            </a:br>
            <a:r>
              <a:rPr kumimoji="1" lang="en-US" altLang="ko-Kore-KR" dirty="0"/>
              <a:t>(Convolution </a:t>
            </a:r>
            <a:r>
              <a:rPr kumimoji="1" lang="ko-KR" altLang="en-US" dirty="0"/>
              <a:t>대신 사용</a:t>
            </a:r>
            <a:r>
              <a:rPr kumimoji="1" lang="en-US" altLang="ko-KR" dirty="0"/>
              <a:t>)</a:t>
            </a:r>
            <a:endParaRPr kumimoji="1" lang="en-US" altLang="ko-Kore-KR" sz="2100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54F7E3-08EC-AE89-085F-8967690A5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20" y="1716107"/>
            <a:ext cx="6501904" cy="43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25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1" y="1253330"/>
            <a:ext cx="11309015" cy="4635741"/>
          </a:xfrm>
        </p:spPr>
        <p:txBody>
          <a:bodyPr>
            <a:normAutofit/>
          </a:bodyPr>
          <a:lstStyle/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/>
              <a:t>Mamba(S6)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ore-KR" sz="2100" dirty="0"/>
              <a:t>Kernel Fusion &amp; </a:t>
            </a:r>
            <a:r>
              <a:rPr kumimoji="1" lang="en-US" altLang="ko-Kore-KR" sz="2100" dirty="0" err="1"/>
              <a:t>Recomputation</a:t>
            </a:r>
            <a:endParaRPr kumimoji="1" lang="en-US" altLang="ko-Kore-KR" sz="2100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A843A55-8077-6E63-DD6F-64573740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91" y="2633693"/>
            <a:ext cx="7994708" cy="15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FC4FAE1-5DF6-74C9-701F-8FD4B89C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27" y="4647708"/>
            <a:ext cx="5092117" cy="17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8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CE11BB-C1CD-6514-AFAE-79BED9360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199" y="1186218"/>
            <a:ext cx="4421086" cy="54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B7ABCFB-5658-A081-8D6A-4AB907C5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98" y="1425077"/>
            <a:ext cx="5911501" cy="4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1" y="1253330"/>
            <a:ext cx="11309015" cy="4635741"/>
          </a:xfrm>
        </p:spPr>
        <p:txBody>
          <a:bodyPr>
            <a:normAutofit/>
          </a:bodyPr>
          <a:lstStyle/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/>
              <a:t>Mamba Block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</p:spTree>
    <p:extLst>
      <p:ext uri="{BB962C8B-B14F-4D97-AF65-F5344CB8AC3E}">
        <p14:creationId xmlns:p14="http://schemas.microsoft.com/office/powerpoint/2010/main" val="708766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1" y="2780538"/>
            <a:ext cx="11309015" cy="129692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ko-Kore-KR" sz="4800" dirty="0" err="1"/>
              <a:t>VMamba</a:t>
            </a:r>
            <a:r>
              <a:rPr kumimoji="1" lang="en-US" altLang="ko-Kore-KR" sz="4800" dirty="0"/>
              <a:t>: </a:t>
            </a:r>
            <a:r>
              <a:rPr kumimoji="1" lang="en-US" altLang="ko-Kore-KR" sz="4400" dirty="0"/>
              <a:t>Visual State Space Model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99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253331"/>
            <a:ext cx="10397528" cy="4351338"/>
          </a:xfrm>
        </p:spPr>
        <p:txBody>
          <a:bodyPr>
            <a:normAutofit/>
          </a:bodyPr>
          <a:lstStyle/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/>
              <a:t>ImageNet 1K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VMamba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Performance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B2302-352D-0FEB-ED96-D7A20464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317" y="1472617"/>
            <a:ext cx="7075366" cy="50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4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Cross-Scan Module(CSM)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175717-308B-E486-4361-998DF319BC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506" y="1252537"/>
            <a:ext cx="6716116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010C94-1204-E80B-C323-C68E04002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41" y="4690913"/>
            <a:ext cx="7299645" cy="1684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6C56EE-6E41-7D72-2A0E-853E412F17C4}"/>
              </a:ext>
            </a:extLst>
          </p:cNvPr>
          <p:cNvSpPr txBox="1"/>
          <p:nvPr/>
        </p:nvSpPr>
        <p:spPr>
          <a:xfrm>
            <a:off x="352338" y="1252537"/>
            <a:ext cx="4295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S4ND: S4</a:t>
            </a:r>
            <a:r>
              <a:rPr lang="ko-KR" altLang="en-US" dirty="0"/>
              <a:t>를 </a:t>
            </a:r>
            <a:r>
              <a:rPr lang="en-US" altLang="ko-KR" dirty="0"/>
              <a:t>Vision Task</a:t>
            </a:r>
            <a:r>
              <a:rPr lang="ko-KR" altLang="en-US" dirty="0"/>
              <a:t>에 적용시킨 논문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Convolution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Weight</a:t>
            </a:r>
            <a:r>
              <a:rPr lang="ko-KR" altLang="en-US" dirty="0"/>
              <a:t>이 </a:t>
            </a:r>
            <a:r>
              <a:rPr lang="en-US" altLang="ko-KR" dirty="0"/>
              <a:t>input independent.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Limited capacity.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60DA5-8974-C053-1622-4E98C754B52F}"/>
              </a:ext>
            </a:extLst>
          </p:cNvPr>
          <p:cNvSpPr txBox="1"/>
          <p:nvPr/>
        </p:nvSpPr>
        <p:spPr>
          <a:xfrm>
            <a:off x="352338" y="2828834"/>
            <a:ext cx="4295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Attention VS</a:t>
            </a:r>
            <a:r>
              <a:rPr lang="ko-KR" altLang="en-US" dirty="0"/>
              <a:t> </a:t>
            </a:r>
            <a:r>
              <a:rPr lang="en-US" altLang="ko-KR" dirty="0"/>
              <a:t>Cross-Scan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 </a:t>
            </a:r>
            <a:r>
              <a:rPr lang="en-US" altLang="ko-KR" dirty="0"/>
              <a:t>patch</a:t>
            </a:r>
            <a:r>
              <a:rPr lang="ko-KR" altLang="en-US" dirty="0"/>
              <a:t>를 다른 </a:t>
            </a:r>
            <a:r>
              <a:rPr lang="en-US" altLang="ko-KR" dirty="0"/>
              <a:t>patch</a:t>
            </a:r>
            <a:r>
              <a:rPr lang="ko-KR" altLang="en-US" dirty="0"/>
              <a:t>들과 모두 </a:t>
            </a:r>
            <a:r>
              <a:rPr lang="en-US" altLang="ko-KR" dirty="0"/>
              <a:t>attention </a:t>
            </a:r>
            <a:r>
              <a:rPr lang="ko-KR" altLang="en-US" dirty="0"/>
              <a:t>함</a:t>
            </a:r>
            <a:r>
              <a:rPr lang="en-US" altLang="ko-KR" dirty="0"/>
              <a:t>. O(N^2)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CSM</a:t>
            </a:r>
            <a:r>
              <a:rPr lang="ko-KR" altLang="en-US" dirty="0"/>
              <a:t>은 기존의 </a:t>
            </a:r>
            <a:r>
              <a:rPr lang="en-US" altLang="ko-KR" dirty="0"/>
              <a:t>SSM </a:t>
            </a:r>
            <a:r>
              <a:rPr lang="ko-KR" altLang="en-US" dirty="0"/>
              <a:t>기반 방식과 달리 </a:t>
            </a:r>
            <a:r>
              <a:rPr lang="en-US" altLang="ko-KR" dirty="0"/>
              <a:t>4</a:t>
            </a:r>
            <a:r>
              <a:rPr lang="ko-KR" altLang="en-US" dirty="0"/>
              <a:t>방향의 </a:t>
            </a:r>
            <a:r>
              <a:rPr lang="en-US" altLang="ko-KR" dirty="0"/>
              <a:t>Cross Scan</a:t>
            </a:r>
            <a:r>
              <a:rPr lang="ko-KR" altLang="en-US" dirty="0"/>
              <a:t>을 적용하여 처리함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50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2D-Selective-Scan (SS2D)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5B9603-3C1D-AD1D-1EB9-6F1EE1F9E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83" y="2040791"/>
            <a:ext cx="9180217" cy="3341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C6B7A-57A2-B1B0-9334-A112675FC398}"/>
              </a:ext>
            </a:extLst>
          </p:cNvPr>
          <p:cNvSpPr txBox="1"/>
          <p:nvPr/>
        </p:nvSpPr>
        <p:spPr>
          <a:xfrm>
            <a:off x="352338" y="1252537"/>
            <a:ext cx="25689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Cross-Scan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Parallel S6 block processing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Cross-Merge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76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The Relationship between SS2D and Self-attention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8A5EBF-8E4D-C841-9013-D6C13AF8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85862"/>
            <a:ext cx="100584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77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The Relationship between SS2D and Self-attention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E3F3E5-6000-366B-2377-1AC054ED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36" y="1267420"/>
            <a:ext cx="977972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253331"/>
            <a:ext cx="10397528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ore-KR" sz="2400" dirty="0"/>
              <a:t>Introduction + Related Work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ore-KR" sz="2400" dirty="0"/>
              <a:t>Preliminaries (SSM, S4, Mamba)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ore-KR" sz="2400" dirty="0"/>
              <a:t>Cross-Scan Module(CSM)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ore-KR" sz="2400" dirty="0"/>
              <a:t>2D-Selective-Scan (SS2D)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ore-KR" sz="2400" dirty="0"/>
              <a:t>Overall Architecture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ore-KR" sz="2400" dirty="0"/>
              <a:t>Experiments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37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Activation Map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813049-715D-0237-AA2E-B04B918D4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9" y="1627484"/>
            <a:ext cx="9602161" cy="40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1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Overall Architecture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0268DB-94FD-6613-48A1-F6CA06CE3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32" y="1620836"/>
            <a:ext cx="11338508" cy="463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79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VSS Block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727A6-B15F-138E-A59C-2FCA8A32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44" y="1674278"/>
            <a:ext cx="8870511" cy="4682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03E8C-8311-C0A4-FD3A-2F3C9D26FD37}"/>
              </a:ext>
            </a:extLst>
          </p:cNvPr>
          <p:cNvSpPr txBox="1"/>
          <p:nvPr/>
        </p:nvSpPr>
        <p:spPr>
          <a:xfrm>
            <a:off x="435572" y="129644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VSS: </a:t>
            </a:r>
            <a:r>
              <a:rPr kumimoji="1" lang="en-US" altLang="ko-Kore-KR" sz="1800" dirty="0"/>
              <a:t>Visual State Space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60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Accelerating </a:t>
            </a:r>
            <a:r>
              <a:rPr lang="en-US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VMamba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03E8C-8311-C0A4-FD3A-2F3C9D26FD37}"/>
              </a:ext>
            </a:extLst>
          </p:cNvPr>
          <p:cNvSpPr txBox="1"/>
          <p:nvPr/>
        </p:nvSpPr>
        <p:spPr>
          <a:xfrm>
            <a:off x="435572" y="129644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(= </a:t>
            </a:r>
            <a:r>
              <a:rPr kumimoji="1" lang="ko-KR" altLang="en-US" dirty="0"/>
              <a:t>많은 시행착오를 통해 조금씩 성능을 높였습니다</a:t>
            </a:r>
            <a:r>
              <a:rPr kumimoji="1"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373C99-BFA5-831E-C40A-0E5F4482B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29" y="1714018"/>
            <a:ext cx="7538114" cy="45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6F58D6-5DC0-8B22-5F54-9BDB70FD1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" r="7192"/>
          <a:stretch/>
        </p:blipFill>
        <p:spPr>
          <a:xfrm>
            <a:off x="246214" y="2042642"/>
            <a:ext cx="5813572" cy="29711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54D302-3E7B-07E6-D222-CCC478021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216" y="1954070"/>
            <a:ext cx="5813572" cy="3319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3646A-C588-4FE1-D2BB-990C2E4F2CC8}"/>
              </a:ext>
            </a:extLst>
          </p:cNvPr>
          <p:cNvSpPr txBox="1"/>
          <p:nvPr/>
        </p:nvSpPr>
        <p:spPr>
          <a:xfrm>
            <a:off x="1" y="2751589"/>
            <a:ext cx="61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93EC3-B00E-8FA0-013E-7A0FE4A730AE}"/>
              </a:ext>
            </a:extLst>
          </p:cNvPr>
          <p:cNvSpPr txBox="1"/>
          <p:nvPr/>
        </p:nvSpPr>
        <p:spPr>
          <a:xfrm>
            <a:off x="0" y="3369146"/>
            <a:ext cx="61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1BDF2-9572-3F3A-C6C5-BCEA9D420401}"/>
              </a:ext>
            </a:extLst>
          </p:cNvPr>
          <p:cNvSpPr txBox="1"/>
          <p:nvPr/>
        </p:nvSpPr>
        <p:spPr>
          <a:xfrm>
            <a:off x="612397" y="4955199"/>
            <a:ext cx="36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ViT</a:t>
            </a:r>
            <a:r>
              <a:rPr lang="en-US" altLang="ko-KR" dirty="0"/>
              <a:t> + Knowledge Distillation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B8CDC-4709-1994-52CE-117514CF9B70}"/>
              </a:ext>
            </a:extLst>
          </p:cNvPr>
          <p:cNvSpPr txBox="1"/>
          <p:nvPr/>
        </p:nvSpPr>
        <p:spPr>
          <a:xfrm>
            <a:off x="6305999" y="1613236"/>
            <a:ext cx="323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구조 참조하여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017B0C-86BE-3496-3790-9E59C836F276}"/>
              </a:ext>
            </a:extLst>
          </p:cNvPr>
          <p:cNvSpPr txBox="1"/>
          <p:nvPr/>
        </p:nvSpPr>
        <p:spPr>
          <a:xfrm>
            <a:off x="4676978" y="5288265"/>
            <a:ext cx="7384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 err="1"/>
              <a:t>Swin</a:t>
            </a:r>
            <a:r>
              <a:rPr lang="en-US" altLang="ko-KR" dirty="0"/>
              <a:t>: </a:t>
            </a:r>
            <a:r>
              <a:rPr lang="en-US" altLang="ko-KR" dirty="0" err="1"/>
              <a:t>ViT</a:t>
            </a:r>
            <a:r>
              <a:rPr lang="en-US" altLang="ko-KR" dirty="0"/>
              <a:t> + Hierarchical Structure + Shifted Window Self-Attention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12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5AD6D-5D58-4BCD-3D71-EB299C31C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73" y="1385237"/>
            <a:ext cx="8229425" cy="46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36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565A16-A522-1B4A-355D-8C9CA3D5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09" y="1448902"/>
            <a:ext cx="8663381" cy="49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19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Inference Results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D97A3E2-19AE-F9E4-8C2F-AB9F693B1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958" y="1463408"/>
            <a:ext cx="9458084" cy="43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39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3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3A7D5-4027-9248-948A-3ACA431DA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629" t="36852" r="26852" b="33334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F64F56-81F6-5D43-A3F1-FF8541547795}"/>
              </a:ext>
            </a:extLst>
          </p:cNvPr>
          <p:cNvSpPr/>
          <p:nvPr/>
        </p:nvSpPr>
        <p:spPr>
          <a:xfrm>
            <a:off x="42864" y="5114928"/>
            <a:ext cx="2128837" cy="1685925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769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253331"/>
            <a:ext cx="10397528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dirty="0" err="1"/>
              <a:t>ViT</a:t>
            </a:r>
            <a:r>
              <a:rPr kumimoji="1" lang="ko-KR" altLang="en-US" sz="2400" dirty="0"/>
              <a:t>의 단점</a:t>
            </a:r>
            <a:endParaRPr kumimoji="1" lang="en-US" altLang="ko-KR" sz="2400" dirty="0"/>
          </a:p>
          <a:p>
            <a:pPr marL="800100" lvl="1" indent="-457200">
              <a:lnSpc>
                <a:spcPct val="150000"/>
              </a:lnSpc>
              <a:buFont typeface="+mj-lt"/>
              <a:buAutoNum type="alphaLcPeriod"/>
            </a:pPr>
            <a:r>
              <a:rPr kumimoji="1" lang="en-US" altLang="ko-KR" sz="2100" dirty="0"/>
              <a:t>Self Attention</a:t>
            </a:r>
            <a:r>
              <a:rPr kumimoji="1" lang="ko-KR" altLang="en-US" sz="2100" dirty="0"/>
              <a:t>의 </a:t>
            </a:r>
            <a:r>
              <a:rPr kumimoji="1" lang="en-US" altLang="ko-KR" sz="2100" dirty="0"/>
              <a:t>Complexity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dirty="0" err="1"/>
              <a:t>VMamba</a:t>
            </a:r>
            <a:r>
              <a:rPr kumimoji="1" lang="ko-KR" altLang="en-US" sz="2400" dirty="0"/>
              <a:t>의 </a:t>
            </a:r>
            <a:r>
              <a:rPr kumimoji="1" lang="en-US" altLang="ko-KR" sz="2400" dirty="0"/>
              <a:t>contribution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en-US" altLang="ko-KR" dirty="0">
                <a:latin typeface="NimbusRomNo9L-Regu"/>
              </a:rPr>
              <a:t>SSM</a:t>
            </a:r>
            <a:r>
              <a:rPr lang="ko-KR" altLang="en-US" dirty="0">
                <a:latin typeface="NimbusRomNo9L-Regu"/>
              </a:rPr>
              <a:t>에 기반한 </a:t>
            </a:r>
            <a:r>
              <a:rPr lang="en-US" altLang="ko-KR" dirty="0">
                <a:latin typeface="NimbusRomNo9L-Regu"/>
              </a:rPr>
              <a:t>novel</a:t>
            </a:r>
            <a:r>
              <a:rPr lang="ko-KR" altLang="en-US" dirty="0">
                <a:latin typeface="NimbusRomNo9L-Regu"/>
              </a:rPr>
              <a:t> </a:t>
            </a:r>
            <a:r>
              <a:rPr lang="en-US" altLang="ko-KR" dirty="0">
                <a:latin typeface="NimbusRomNo9L-Regu"/>
              </a:rPr>
              <a:t>network</a:t>
            </a:r>
            <a:r>
              <a:rPr lang="ko-KR" altLang="en-US" dirty="0">
                <a:latin typeface="NimbusRomNo9L-Regu"/>
              </a:rPr>
              <a:t> </a:t>
            </a:r>
            <a:r>
              <a:rPr lang="en-US" altLang="ko-KR" dirty="0">
                <a:latin typeface="NimbusRomNo9L-Regu"/>
              </a:rPr>
              <a:t>architecture </a:t>
            </a:r>
            <a:r>
              <a:rPr lang="ko-KR" altLang="en-US" dirty="0">
                <a:latin typeface="NimbusRomNo9L-Regu"/>
              </a:rPr>
              <a:t>제시</a:t>
            </a:r>
            <a:r>
              <a:rPr lang="en-US" altLang="ko-KR" dirty="0">
                <a:latin typeface="NimbusRomNo9L-Regu"/>
              </a:rPr>
              <a:t>.</a:t>
            </a:r>
            <a:endParaRPr lang="en-US" altLang="ko-KR" sz="1800" b="0" i="0" u="none" strike="noStrike" baseline="0" dirty="0">
              <a:latin typeface="NimbusRomNo9L-Regu"/>
            </a:endParaRPr>
          </a:p>
          <a:p>
            <a:pPr marL="8001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800" b="0" i="0" u="none" strike="noStrike" baseline="0" dirty="0">
                <a:latin typeface="NimbusRomNo9L-Regu"/>
              </a:rPr>
              <a:t>Cross-Scan Module (CSM) </a:t>
            </a:r>
            <a:r>
              <a:rPr lang="ko-KR" altLang="en-US" sz="1800" b="0" i="0" u="none" strike="noStrike" baseline="0" dirty="0">
                <a:latin typeface="NimbusRomNo9L-Regu"/>
              </a:rPr>
              <a:t>제</a:t>
            </a:r>
            <a:r>
              <a:rPr lang="ko-KR" altLang="en-US" dirty="0">
                <a:latin typeface="NimbusRomNo9L-Regu"/>
              </a:rPr>
              <a:t>시 </a:t>
            </a:r>
            <a:r>
              <a:rPr lang="en-US" altLang="ko-KR" dirty="0">
                <a:latin typeface="NimbusRomNo9L-Regu"/>
              </a:rPr>
              <a:t>-&gt; bridge the gap between 1d array scanning and 2d plain traversing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en-US" altLang="ko-KR" dirty="0">
                <a:latin typeface="NimbusRomNo9L-Regu"/>
              </a:rPr>
              <a:t>Classification, Object Detection, Semantic Segmentation</a:t>
            </a:r>
            <a:r>
              <a:rPr lang="ko-KR" altLang="en-US" dirty="0">
                <a:latin typeface="NimbusRomNo9L-Regu"/>
              </a:rPr>
              <a:t>에서 좋은 성능을 보임</a:t>
            </a:r>
            <a:r>
              <a:rPr lang="en-US" altLang="ko-KR" dirty="0">
                <a:latin typeface="NimbusRomNo9L-Regu"/>
              </a:rPr>
              <a:t>.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lphaLcPeriod"/>
            </a:pPr>
            <a:endParaRPr kumimoji="1" lang="en-US" altLang="ko-KR" sz="2100" dirty="0"/>
          </a:p>
          <a:p>
            <a:pPr marL="660400" lvl="1" indent="-317500">
              <a:lnSpc>
                <a:spcPct val="150000"/>
              </a:lnSpc>
            </a:pPr>
            <a:endParaRPr kumimoji="1" lang="en-US" altLang="ko-Kore-KR" sz="2100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83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253331"/>
            <a:ext cx="5403166" cy="701672"/>
          </a:xfrm>
        </p:spPr>
        <p:txBody>
          <a:bodyPr>
            <a:normAutofit/>
          </a:bodyPr>
          <a:lstStyle/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/>
              <a:t>SSM(State Space Models)</a:t>
            </a:r>
          </a:p>
          <a:p>
            <a:pPr marL="317500" indent="-317500">
              <a:lnSpc>
                <a:spcPct val="150000"/>
              </a:lnSpc>
            </a:pPr>
            <a:endParaRPr kumimoji="1" lang="en-US" altLang="ko-Kore-KR" sz="2400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8CB750-8FA1-593B-F1C0-B5F95819A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02"/>
          <a:stretch/>
        </p:blipFill>
        <p:spPr>
          <a:xfrm>
            <a:off x="714620" y="1818483"/>
            <a:ext cx="4897615" cy="1532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9D8360-4D85-EE11-0AF5-4075CF3F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017" y="5411243"/>
            <a:ext cx="4448175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9D59D0-D621-B3C2-5837-E2A0C0B5D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5" y="3827366"/>
            <a:ext cx="7019925" cy="81915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B7BF0A4-7196-3BF5-3978-E23BCA5EE2A1}"/>
              </a:ext>
            </a:extLst>
          </p:cNvPr>
          <p:cNvSpPr txBox="1">
            <a:spLocks/>
          </p:cNvSpPr>
          <p:nvPr/>
        </p:nvSpPr>
        <p:spPr>
          <a:xfrm>
            <a:off x="435572" y="3119794"/>
            <a:ext cx="5403166" cy="701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/>
              <a:t>Discretization of SSM (</a:t>
            </a:r>
            <a:r>
              <a:rPr kumimoji="1" lang="ko-KR" altLang="en-US" sz="2400" dirty="0"/>
              <a:t>이산화</a:t>
            </a:r>
            <a:r>
              <a:rPr kumimoji="1" lang="en-US" altLang="ko-KR" sz="2400" dirty="0"/>
              <a:t>) :</a:t>
            </a:r>
            <a:endParaRPr kumimoji="1" lang="en-US" altLang="ko-Kore-KR" sz="2400" dirty="0"/>
          </a:p>
          <a:p>
            <a:pPr marL="317500" indent="-317500">
              <a:lnSpc>
                <a:spcPct val="150000"/>
              </a:lnSpc>
            </a:pPr>
            <a:endParaRPr kumimoji="1" lang="en-US" altLang="ko-Kore-KR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0D942F-41F3-7913-C2E3-0496C1325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2"/>
          <a:stretch/>
        </p:blipFill>
        <p:spPr>
          <a:xfrm>
            <a:off x="499074" y="3655706"/>
            <a:ext cx="4735001" cy="153293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CB00738-A443-FB73-52E2-B1AC64D6400A}"/>
              </a:ext>
            </a:extLst>
          </p:cNvPr>
          <p:cNvSpPr txBox="1">
            <a:spLocks/>
          </p:cNvSpPr>
          <p:nvPr/>
        </p:nvSpPr>
        <p:spPr>
          <a:xfrm>
            <a:off x="435572" y="4836127"/>
            <a:ext cx="8213478" cy="701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/>
              <a:t>Kernel</a:t>
            </a:r>
            <a:r>
              <a:rPr kumimoji="1" lang="ko-KR" altLang="en-US" sz="2400" dirty="0"/>
              <a:t>을 </a:t>
            </a:r>
            <a:r>
              <a:rPr kumimoji="1" lang="en-US" altLang="ko-KR" sz="2400" dirty="0"/>
              <a:t>Precomputing</a:t>
            </a:r>
            <a:r>
              <a:rPr kumimoji="1" lang="ko-KR" altLang="en-US" sz="2400" dirty="0"/>
              <a:t> 하여 값 계산</a:t>
            </a:r>
            <a:r>
              <a:rPr kumimoji="1" lang="en-US" altLang="ko-KR" sz="2400" dirty="0"/>
              <a:t>, Convolution </a:t>
            </a:r>
            <a:r>
              <a:rPr kumimoji="1" lang="ko-KR" altLang="en-US" sz="2400" dirty="0"/>
              <a:t>가능</a:t>
            </a:r>
            <a:r>
              <a:rPr kumimoji="1" lang="en-US" altLang="ko-KR" sz="2400" dirty="0"/>
              <a:t>.</a:t>
            </a:r>
            <a:endParaRPr kumimoji="1" lang="en-US" altLang="ko-Kore-KR" sz="2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6B198E-A91F-DCD4-99B1-F3F4D20D1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141" y="3209688"/>
            <a:ext cx="2950742" cy="4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1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268763"/>
            <a:ext cx="8882614" cy="701672"/>
          </a:xfrm>
        </p:spPr>
        <p:txBody>
          <a:bodyPr>
            <a:normAutofit/>
          </a:bodyPr>
          <a:lstStyle/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/>
              <a:t>Linear Time Invariant(</a:t>
            </a:r>
            <a:r>
              <a:rPr kumimoji="1" lang="ko-KR" altLang="en-US" sz="2400" dirty="0"/>
              <a:t>선형 시간 불변성</a:t>
            </a:r>
            <a:r>
              <a:rPr kumimoji="1" lang="en-US" altLang="ko-KR" sz="2400" dirty="0"/>
              <a:t>)</a:t>
            </a:r>
            <a:endParaRPr kumimoji="1" lang="en-US" altLang="ko-Kore-KR" sz="2400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9D59D0-D621-B3C2-5837-E2A0C0B5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43" y="1855308"/>
            <a:ext cx="7019925" cy="819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0D942F-41F3-7913-C2E3-0496C1325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32"/>
          <a:stretch/>
        </p:blipFill>
        <p:spPr>
          <a:xfrm>
            <a:off x="527851" y="2516440"/>
            <a:ext cx="4735001" cy="1532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B0B02-4D50-03E0-A7EE-100ABF3809E5}"/>
                  </a:ext>
                </a:extLst>
              </p:cNvPr>
              <p:cNvSpPr txBox="1"/>
              <p:nvPr/>
            </p:nvSpPr>
            <p:spPr>
              <a:xfrm>
                <a:off x="7510943" y="2095410"/>
                <a:ext cx="3478635" cy="6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,C 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는 모두 고정적인 값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)</a:t>
                </a:r>
              </a:p>
              <a:p>
                <a:r>
                  <a:rPr lang="en-US" altLang="ko-KR" b="0" dirty="0"/>
                  <a:t>(</a:t>
                </a:r>
                <a:r>
                  <a:rPr lang="ko-KR" altLang="en-US" b="0" dirty="0"/>
                  <a:t>변화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량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ko-KR" altLang="en-US" dirty="0"/>
                  <a:t>는 항상 일정한 값</a:t>
                </a:r>
                <a:r>
                  <a:rPr lang="en-US" altLang="ko-KR" dirty="0"/>
                  <a:t>)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0B0B02-4D50-03E0-A7EE-100ABF380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943" y="2095410"/>
                <a:ext cx="3478635" cy="670761"/>
              </a:xfrm>
              <a:prstGeom prst="rect">
                <a:avLst/>
              </a:prstGeom>
              <a:blipFill>
                <a:blip r:embed="rId5"/>
                <a:stretch>
                  <a:fillRect l="-1401" t="-6364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33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61B604-4ACE-4B38-CD24-6FC373F2F1FA}"/>
              </a:ext>
            </a:extLst>
          </p:cNvPr>
          <p:cNvSpPr txBox="1"/>
          <p:nvPr/>
        </p:nvSpPr>
        <p:spPr>
          <a:xfrm>
            <a:off x="435571" y="1328355"/>
            <a:ext cx="54931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Structured State Space Model (S4)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sz="2000" dirty="0"/>
              <a:t>A</a:t>
            </a:r>
            <a:r>
              <a:rPr lang="ko-KR" altLang="en-US" sz="2000" dirty="0"/>
              <a:t>의 값을 어떻게 정의하는 것이 좋은가</a:t>
            </a:r>
            <a:r>
              <a:rPr lang="en-US" altLang="ko-KR" sz="2000" dirty="0"/>
              <a:t>?</a:t>
            </a:r>
          </a:p>
          <a:p>
            <a:pPr marL="914400" lvl="1" indent="-457200">
              <a:buFont typeface="+mj-lt"/>
              <a:buAutoNum type="alphaLcPeriod"/>
            </a:pPr>
            <a:r>
              <a:rPr lang="ko-KR" altLang="en-US" sz="2000" dirty="0"/>
              <a:t>연산 효율을 어떻게 높일 수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4AACF-4213-5517-151E-1447E4D880A3}"/>
              </a:ext>
            </a:extLst>
          </p:cNvPr>
          <p:cNvSpPr txBox="1"/>
          <p:nvPr/>
        </p:nvSpPr>
        <p:spPr>
          <a:xfrm>
            <a:off x="435571" y="2692867"/>
            <a:ext cx="794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1. S4</a:t>
            </a:r>
            <a:r>
              <a:rPr lang="ko-KR" altLang="en-US" dirty="0"/>
              <a:t>에서 </a:t>
            </a:r>
            <a:r>
              <a:rPr lang="en-US" altLang="ko-KR" dirty="0"/>
              <a:t>Random A</a:t>
            </a:r>
            <a:r>
              <a:rPr lang="ko-KR" altLang="en-US" dirty="0"/>
              <a:t>보다 </a:t>
            </a:r>
            <a:r>
              <a:rPr lang="en-US" altLang="ko-KR" dirty="0" err="1"/>
              <a:t>HiPPO</a:t>
            </a:r>
            <a:r>
              <a:rPr lang="en-US" altLang="ko-KR" dirty="0"/>
              <a:t> A</a:t>
            </a:r>
            <a:r>
              <a:rPr lang="ko-KR" altLang="en-US" dirty="0"/>
              <a:t>를 사용했을 때 더 나은 성능을 보임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E7EC38-8379-6E23-DB39-99A62695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902" y="3093796"/>
            <a:ext cx="6175914" cy="1065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3D19E9-7583-F4C1-7C9C-31ED02B75D8C}"/>
              </a:ext>
            </a:extLst>
          </p:cNvPr>
          <p:cNvSpPr txBox="1"/>
          <p:nvPr/>
        </p:nvSpPr>
        <p:spPr>
          <a:xfrm>
            <a:off x="435572" y="4129262"/>
            <a:ext cx="86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 err="1">
                <a:latin typeface="+mj-ea"/>
                <a:ea typeface="+mj-ea"/>
              </a:rPr>
              <a:t>HiPPO</a:t>
            </a:r>
            <a:r>
              <a:rPr lang="en-US" altLang="ko-KR" dirty="0">
                <a:latin typeface="+mj-ea"/>
                <a:ea typeface="+mj-ea"/>
              </a:rPr>
              <a:t> A</a:t>
            </a:r>
            <a:r>
              <a:rPr lang="ko-KR" altLang="en-US" dirty="0">
                <a:latin typeface="+mj-ea"/>
                <a:ea typeface="+mj-ea"/>
              </a:rPr>
              <a:t>는 </a:t>
            </a:r>
            <a:r>
              <a:rPr lang="en-US" altLang="ko-KR" dirty="0">
                <a:latin typeface="+mj-ea"/>
                <a:ea typeface="+mj-ea"/>
              </a:rPr>
              <a:t>Normal Plus Low Rank(NPLR) 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>decompose </a:t>
            </a:r>
            <a:r>
              <a:rPr lang="ko-KR" altLang="en-US" dirty="0">
                <a:latin typeface="+mj-ea"/>
                <a:ea typeface="+mj-ea"/>
              </a:rPr>
              <a:t>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(= A</a:t>
            </a:r>
            <a:r>
              <a:rPr lang="ko-KR" altLang="en-US" dirty="0">
                <a:latin typeface="+mj-ea"/>
                <a:ea typeface="+mj-ea"/>
              </a:rPr>
              <a:t>를 정규 행렬과 </a:t>
            </a:r>
            <a:r>
              <a:rPr lang="en-US" altLang="ko-KR" dirty="0">
                <a:latin typeface="+mj-ea"/>
                <a:ea typeface="+mj-ea"/>
              </a:rPr>
              <a:t>low-rank </a:t>
            </a:r>
            <a:r>
              <a:rPr lang="ko-KR" altLang="en-US" dirty="0">
                <a:latin typeface="+mj-ea"/>
                <a:ea typeface="+mj-ea"/>
              </a:rPr>
              <a:t>행렬의 합의 형태로 표현할 수 있다</a:t>
            </a:r>
            <a:r>
              <a:rPr lang="en-US" altLang="ko-KR" dirty="0">
                <a:latin typeface="+mj-ea"/>
                <a:ea typeface="+mj-ea"/>
              </a:rPr>
              <a:t>.)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V = unitary matrix, </a:t>
            </a:r>
            <a:r>
              <a:rPr lang="el-GR" altLang="ko-KR" dirty="0">
                <a:latin typeface="+mj-ea"/>
                <a:ea typeface="+mj-ea"/>
              </a:rPr>
              <a:t>Λ = </a:t>
            </a:r>
            <a:r>
              <a:rPr lang="en-US" altLang="ko-KR" dirty="0">
                <a:latin typeface="+mj-ea"/>
                <a:ea typeface="+mj-ea"/>
              </a:rPr>
              <a:t>diagonal matrix, P, Q = low-rank matrix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88DF937-251B-1E44-2ED0-A92E2510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902" y="5187047"/>
            <a:ext cx="89916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8F2049-9657-B0D4-BB88-82B1D81378BE}"/>
                  </a:ext>
                </a:extLst>
              </p:cNvPr>
              <p:cNvSpPr txBox="1"/>
              <p:nvPr/>
            </p:nvSpPr>
            <p:spPr>
              <a:xfrm>
                <a:off x="5928702" y="1674354"/>
                <a:ext cx="56886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분해 가능하고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좋은 성능을 보이는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를 사용하여 </a:t>
                </a:r>
                <a:r>
                  <a:rPr lang="en-US" altLang="ko-KR" dirty="0"/>
                  <a:t>Convolution Kernel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구한다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8F2049-9657-B0D4-BB88-82B1D8137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702" y="1674354"/>
                <a:ext cx="5688668" cy="646331"/>
              </a:xfrm>
              <a:prstGeom prst="rect">
                <a:avLst/>
              </a:prstGeom>
              <a:blipFill>
                <a:blip r:embed="rId5"/>
                <a:stretch>
                  <a:fillRect t="-754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70D9C5A-EEF4-BFE6-CB6C-35672A3467E1}"/>
              </a:ext>
            </a:extLst>
          </p:cNvPr>
          <p:cNvSpPr/>
          <p:nvPr/>
        </p:nvSpPr>
        <p:spPr>
          <a:xfrm>
            <a:off x="5928702" y="1997519"/>
            <a:ext cx="262373" cy="880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1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61B604-4ACE-4B38-CD24-6FC373F2F1FA}"/>
              </a:ext>
            </a:extLst>
          </p:cNvPr>
          <p:cNvSpPr txBox="1"/>
          <p:nvPr/>
        </p:nvSpPr>
        <p:spPr>
          <a:xfrm>
            <a:off x="435571" y="1328355"/>
            <a:ext cx="73829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Structured State Space Model (S4)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sz="2000" dirty="0"/>
              <a:t>A</a:t>
            </a:r>
            <a:r>
              <a:rPr lang="ko-KR" altLang="en-US" sz="2000" dirty="0"/>
              <a:t>의 값을 어떻게 정의하는 것이 좋은가</a:t>
            </a:r>
            <a:r>
              <a:rPr lang="en-US" altLang="ko-KR" sz="2000" dirty="0"/>
              <a:t>?</a:t>
            </a:r>
          </a:p>
          <a:p>
            <a:pPr marL="914400" lvl="1" indent="-457200">
              <a:buFont typeface="+mj-lt"/>
              <a:buAutoNum type="alphaLcPeriod"/>
            </a:pPr>
            <a:r>
              <a:rPr lang="ko-KR" altLang="en-US" sz="2000" dirty="0"/>
              <a:t>연산 효율을 어떻게 높일 수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4AACF-4213-5517-151E-1447E4D880A3}"/>
                  </a:ext>
                </a:extLst>
              </p:cNvPr>
              <p:cNvSpPr txBox="1"/>
              <p:nvPr/>
            </p:nvSpPr>
            <p:spPr>
              <a:xfrm>
                <a:off x="435571" y="2692867"/>
                <a:ext cx="7945031" cy="67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3.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j-ea"/>
                          </a:rPr>
                          <m:t>A</m:t>
                        </m:r>
                      </m:e>
                    </m:acc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+mj-ea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  <a:ea typeface="+mj-ea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ko-KR" dirty="0">
                    <a:latin typeface="+mj-ea"/>
                    <a:ea typeface="+mj-ea"/>
                  </a:rPr>
                  <a:t> 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A, B</a:t>
                </a:r>
                <a:r>
                  <a:rPr lang="ko-KR" altLang="en-US" dirty="0"/>
                  <a:t>에 대한 식으로 나타낼 수 있다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그리고 </a:t>
                </a:r>
                <a:r>
                  <a:rPr lang="en-US" altLang="ko-KR" dirty="0" err="1"/>
                  <a:t>iFFT</a:t>
                </a:r>
                <a:r>
                  <a:rPr lang="ko-KR" altLang="en-US" dirty="0"/>
                  <a:t>를 통해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ko-KR" altLang="en-US" i="1">
                        <a:latin typeface="Cambria Math" panose="02040503050406030204" pitchFamily="18" charset="0"/>
                      </a:rPr>
                      <m:t>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구할 수 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4AACF-4213-5517-151E-1447E4D8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1" y="2692867"/>
                <a:ext cx="7945031" cy="671338"/>
              </a:xfrm>
              <a:prstGeom prst="rect">
                <a:avLst/>
              </a:prstGeom>
              <a:blipFill>
                <a:blip r:embed="rId3"/>
                <a:stretch>
                  <a:fillRect l="-460" t="-6364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D870D63D-D9F1-D5B8-721F-CD2674AB2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7" y="3339198"/>
            <a:ext cx="2920898" cy="266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2DC3593-02D5-5990-4DE4-24AD3150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6" y="3429000"/>
            <a:ext cx="8061820" cy="229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0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37DC17-D6DE-CC44-A672-B93F588DF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571" y="1253330"/>
                <a:ext cx="11309015" cy="4132402"/>
              </a:xfrm>
            </p:spPr>
            <p:txBody>
              <a:bodyPr>
                <a:normAutofit/>
              </a:bodyPr>
              <a:lstStyle/>
              <a:p>
                <a:pPr marL="317500" indent="-317500">
                  <a:lnSpc>
                    <a:spcPct val="150000"/>
                  </a:lnSpc>
                </a:pPr>
                <a:r>
                  <a:rPr kumimoji="1" lang="en-US" altLang="ko-Kore-KR" sz="2400" dirty="0"/>
                  <a:t>Mamba(S6)</a:t>
                </a:r>
              </a:p>
              <a:p>
                <a:pPr marL="6858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kumimoji="1" lang="en-US" altLang="ko-Kore-KR" dirty="0"/>
                  <a:t>Linear-Time Invariant -&gt; Time Variant Model </a:t>
                </a:r>
                <a:r>
                  <a:rPr kumimoji="1" lang="ko-KR" altLang="en-US" dirty="0"/>
                  <a:t>로 변환</a:t>
                </a:r>
                <a:r>
                  <a:rPr kumimoji="1" lang="en-US" altLang="ko-KR" dirty="0"/>
                  <a:t>.</a:t>
                </a:r>
                <a:endParaRPr kumimoji="1" lang="en-US" altLang="ko-Kore-KR" dirty="0"/>
              </a:p>
              <a:p>
                <a:pPr lvl="2">
                  <a:lnSpc>
                    <a:spcPct val="150000"/>
                  </a:lnSpc>
                </a:pPr>
                <a:r>
                  <a:rPr kumimoji="1" lang="en-US" altLang="ko-Kore-KR" dirty="0"/>
                  <a:t>LTI </a:t>
                </a:r>
                <a:r>
                  <a:rPr kumimoji="1" lang="ko-KR" altLang="en-US" dirty="0"/>
                  <a:t>모델</a:t>
                </a:r>
                <a:r>
                  <a:rPr kumimoji="1" lang="en-US" altLang="ko-KR" dirty="0"/>
                  <a:t>(S4)</a:t>
                </a:r>
                <a:r>
                  <a:rPr kumimoji="1" lang="ko-KR" altLang="en-US" dirty="0"/>
                  <a:t>의 한계 </a:t>
                </a:r>
                <a:r>
                  <a:rPr kumimoji="1" lang="en-US" altLang="ko-KR" dirty="0"/>
                  <a:t>: Selective copying, Inductive head task</a:t>
                </a:r>
                <a:r>
                  <a:rPr kumimoji="1" lang="ko-KR" altLang="en-US" dirty="0"/>
                  <a:t>를 잘 수행하지 못함</a:t>
                </a:r>
                <a:r>
                  <a:rPr kumimoji="1" lang="en-US" altLang="ko-KR" dirty="0"/>
                  <a:t>. (Selectivity</a:t>
                </a:r>
                <a:r>
                  <a:rPr kumimoji="1" lang="ko-KR" altLang="en-US" dirty="0"/>
                  <a:t>가 부족</a:t>
                </a:r>
                <a:r>
                  <a:rPr kumimoji="1"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ko-KR" altLang="en-US" dirty="0"/>
                  <a:t>따라서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정보를 선택적으로 저장해야 할 필요가 있음</a:t>
                </a:r>
                <a:r>
                  <a:rPr kumimoji="1" lang="en-US" altLang="ko-KR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en-US" altLang="ko-KR" dirty="0"/>
                  <a:t>S4</a:t>
                </a:r>
                <a:r>
                  <a:rPr kumimoji="1" lang="ko-KR" altLang="en-US" dirty="0"/>
                  <a:t>에서는 입력 </a:t>
                </a:r>
                <a:r>
                  <a:rPr kumimoji="1" lang="en-US" altLang="ko-KR" dirty="0"/>
                  <a:t>X</a:t>
                </a:r>
                <a:r>
                  <a:rPr kumimoji="1" lang="ko-KR" altLang="en-US" dirty="0"/>
                  <a:t>에 상관없이</a:t>
                </a:r>
                <a:r>
                  <a:rPr kumimoji="1" lang="en-US" altLang="ko-KR" dirty="0"/>
                  <a:t>, A, B, C</a:t>
                </a:r>
                <a:r>
                  <a:rPr kumimoji="1" lang="ko-KR" altLang="en-US" dirty="0"/>
                  <a:t>는 항상 같은 정적인 특성을 가진다</a:t>
                </a:r>
                <a:r>
                  <a:rPr kumimoji="1" lang="en-US" altLang="ko-KR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en-US" altLang="ko-Kore-KR" dirty="0"/>
                  <a:t>Mamba</a:t>
                </a:r>
                <a:r>
                  <a:rPr kumimoji="1" lang="ko-KR" altLang="en-US" dirty="0"/>
                  <a:t>는 입력에 따라 </a:t>
                </a:r>
                <a:r>
                  <a:rPr kumimoji="1" lang="en-US" altLang="ko-KR" dirty="0"/>
                  <a:t>B, C,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가 달라진다</a:t>
                </a:r>
                <a:r>
                  <a:rPr kumimoji="1" lang="en-US" altLang="ko-KR" dirty="0"/>
                  <a:t>. (A</a:t>
                </a:r>
                <a:r>
                  <a:rPr kumimoji="1" lang="ko-KR" altLang="en-US" dirty="0"/>
                  <a:t>는 여전히 고정된 값</a:t>
                </a:r>
                <a:r>
                  <a:rPr kumimoji="1"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작을 경우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입력의 비중이 낮아지고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이전 맥락을 사용하는 데에 초점을 맞춘다</a:t>
                </a:r>
                <a:r>
                  <a:rPr kumimoji="1" lang="en-US" altLang="ko-KR" dirty="0"/>
                  <a:t>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37DC17-D6DE-CC44-A672-B93F588DF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571" y="1253330"/>
                <a:ext cx="11309015" cy="4132402"/>
              </a:xfrm>
              <a:blipFill>
                <a:blip r:embed="rId3"/>
                <a:stretch>
                  <a:fillRect l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</p:spTree>
    <p:extLst>
      <p:ext uri="{BB962C8B-B14F-4D97-AF65-F5344CB8AC3E}">
        <p14:creationId xmlns:p14="http://schemas.microsoft.com/office/powerpoint/2010/main" val="267185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1" y="1253330"/>
            <a:ext cx="11309015" cy="2697885"/>
          </a:xfrm>
        </p:spPr>
        <p:txBody>
          <a:bodyPr>
            <a:normAutofit/>
          </a:bodyPr>
          <a:lstStyle/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/>
              <a:t>Mamba(S6)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AA6E5D-DB87-8BE9-AA6A-A7F7D433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79" y="2012877"/>
            <a:ext cx="9748007" cy="41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97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668</Words>
  <Application>Microsoft Office PowerPoint</Application>
  <PresentationFormat>와이드스크린</PresentationFormat>
  <Paragraphs>153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NimbusRomNo9L-Regu</vt:lpstr>
      <vt:lpstr>Arial</vt:lpstr>
      <vt:lpstr>Calibri</vt:lpstr>
      <vt:lpstr>Calibri Light</vt:lpstr>
      <vt:lpstr>Cambria Math</vt:lpstr>
      <vt:lpstr>Office Theme</vt:lpstr>
      <vt:lpstr>PowerPoint 프레젠테이션</vt:lpstr>
      <vt:lpstr>Contents</vt:lpstr>
      <vt:lpstr>Introduction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PowerPoint 프레젠테이션</vt:lpstr>
      <vt:lpstr>VMamba Performance</vt:lpstr>
      <vt:lpstr>Cross-Scan Module(CSM)</vt:lpstr>
      <vt:lpstr>2D-Selective-Scan (SS2D)</vt:lpstr>
      <vt:lpstr>The Relationship between SS2D and Self-attention</vt:lpstr>
      <vt:lpstr>The Relationship between SS2D and Self-attention</vt:lpstr>
      <vt:lpstr>Activation Map</vt:lpstr>
      <vt:lpstr>Overall Architecture</vt:lpstr>
      <vt:lpstr>VSS Block</vt:lpstr>
      <vt:lpstr>Accelerating VMamba</vt:lpstr>
      <vt:lpstr>Experiments</vt:lpstr>
      <vt:lpstr>Experiments</vt:lpstr>
      <vt:lpstr>Experiments</vt:lpstr>
      <vt:lpstr>Inference Results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cjengy@gmail.com</dc:creator>
  <cp:lastModifiedBy>문학준</cp:lastModifiedBy>
  <cp:revision>577</cp:revision>
  <cp:lastPrinted>2021-06-30T11:59:17Z</cp:lastPrinted>
  <dcterms:created xsi:type="dcterms:W3CDTF">2020-11-03T08:14:59Z</dcterms:created>
  <dcterms:modified xsi:type="dcterms:W3CDTF">2024-04-29T04:31:56Z</dcterms:modified>
  <cp:version/>
</cp:coreProperties>
</file>